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9pPr>
          </a:lstStyle>
          <a:p/>
        </p:txBody>
      </p:sp>
      <p:sp>
        <p:nvSpPr>
          <p:cNvPr id="75" name="Google Shape;75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9pPr>
          </a:lstStyle>
          <a:p/>
        </p:txBody>
      </p:sp>
      <p:sp>
        <p:nvSpPr>
          <p:cNvPr id="76" name="Google Shape;76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b="1" sz="1600"/>
            </a:lvl9pPr>
          </a:lstStyle>
          <a:p/>
        </p:txBody>
      </p:sp>
      <p:sp>
        <p:nvSpPr>
          <p:cNvPr id="77" name="Google Shape;77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Char char="»"/>
              <a:defRPr sz="1600"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9pPr>
          </a:lstStyle>
          <a:p/>
        </p:txBody>
      </p:sp>
      <p:sp>
        <p:nvSpPr>
          <p:cNvPr id="84" name="Google Shape;84;p13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Char char="»"/>
              <a:defRPr sz="1800"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9pPr>
          </a:lstStyle>
          <a:p/>
        </p:txBody>
      </p:sp>
      <p:sp>
        <p:nvSpPr>
          <p:cNvPr id="91" name="Google Shape;91;p1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and Clip Art" type="txAndClipArt">
  <p:cSld name="TEXT_AND_CLIPAR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0" name="Google Shape;30;p5"/>
          <p:cNvSpPr/>
          <p:nvPr>
            <p:ph idx="2" type="clipArt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  <a:defRPr b="0" i="0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, and Content" type="txAndObj">
  <p:cSld name="TEXT_AND_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  <a:defRPr b="0" i="0" sz="3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  <a:defRPr b="0" i="0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9pPr>
          </a:lstStyle>
          <a:p/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sz="2000"/>
            </a:lvl9pPr>
          </a:lstStyle>
          <a:p/>
        </p:txBody>
      </p:sp>
      <p:sp>
        <p:nvSpPr>
          <p:cNvPr id="63" name="Google Shape;63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"/>
              <a:buNone/>
              <a:defRPr sz="900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–"/>
              <a:defRPr b="0" i="0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–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Char char="»"/>
              <a:defRPr b="0" i="0" sz="20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ctrTitle"/>
          </p:nvPr>
        </p:nvSpPr>
        <p:spPr>
          <a:xfrm>
            <a:off x="9144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"/>
              <a:buNone/>
            </a:pPr>
            <a:r>
              <a:rPr b="0" i="0" lang="en-US" sz="4000" u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  <a:t>Bienvenidos Padres de Familia</a:t>
            </a:r>
            <a:br>
              <a:rPr b="0" i="0" lang="en-US" sz="4000" u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b="0" i="0" lang="en-US" sz="4000" u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b="0" i="0" lang="en-US" sz="4000" u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Welcome Parents</a:t>
            </a:r>
            <a:endParaRPr/>
          </a:p>
        </p:txBody>
      </p:sp>
      <p:sp>
        <p:nvSpPr>
          <p:cNvPr id="99" name="Google Shape;99;p15"/>
          <p:cNvSpPr txBox="1"/>
          <p:nvPr>
            <p:ph idx="1" type="subTitle"/>
          </p:nvPr>
        </p:nvSpPr>
        <p:spPr>
          <a:xfrm>
            <a:off x="1295400" y="5943600"/>
            <a:ext cx="64008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r>
              <a:rPr b="0" i="0" lang="en-US" sz="24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Ano Escolar 20</a:t>
            </a:r>
            <a:r>
              <a:rPr lang="en-US" sz="2400"/>
              <a:t>21</a:t>
            </a:r>
            <a:r>
              <a:rPr b="0" i="0" lang="en-US" sz="24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-20</a:t>
            </a:r>
            <a:r>
              <a:rPr lang="en-US" sz="2400"/>
              <a:t>22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Times"/>
              <a:buNone/>
            </a:pPr>
            <a:r>
              <a:rPr b="0" i="0" lang="en-US" sz="2400" u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20</a:t>
            </a:r>
            <a:r>
              <a:rPr lang="en-US" sz="2400">
                <a:solidFill>
                  <a:srgbClr val="FF0000"/>
                </a:solidFill>
              </a:rPr>
              <a:t>21</a:t>
            </a:r>
            <a:r>
              <a:rPr b="0" i="0" lang="en-US" sz="2400" u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-20</a:t>
            </a:r>
            <a:r>
              <a:rPr lang="en-US" sz="2400">
                <a:solidFill>
                  <a:srgbClr val="FF0000"/>
                </a:solidFill>
              </a:rPr>
              <a:t>22</a:t>
            </a:r>
            <a:r>
              <a:rPr b="0" i="0" lang="en-US" sz="2400" u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 School Year</a:t>
            </a:r>
            <a:endParaRPr/>
          </a:p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r>
              <a:t/>
            </a:r>
            <a:endParaRPr b="0" i="0" sz="2400" u="none">
              <a:solidFill>
                <a:srgbClr val="FF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100" name="Google Shape;10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43200" y="1909762"/>
            <a:ext cx="3886200" cy="3500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imes"/>
              <a:buNone/>
            </a:pPr>
            <a:r>
              <a:rPr b="0" i="0" lang="en-US" sz="4400" u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  <a:t>Mr. Cervantes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304800" y="1981200"/>
            <a:ext cx="5562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Maestro de Historia. (</a:t>
            </a:r>
            <a:r>
              <a:rPr b="0" i="0" lang="en-US" sz="3200" u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History</a:t>
            </a:r>
            <a:r>
              <a:rPr b="0" i="0" lang="en-US" sz="32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Grado </a:t>
            </a:r>
            <a:r>
              <a:rPr lang="en-US"/>
              <a:t>6</a:t>
            </a:r>
            <a:r>
              <a:rPr b="0" i="0" lang="en-US" sz="32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.(</a:t>
            </a:r>
            <a:r>
              <a:rPr b="0" i="0" lang="en-US" sz="3200" u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Grade</a:t>
            </a:r>
            <a:r>
              <a:rPr lang="en-US">
                <a:solidFill>
                  <a:srgbClr val="FF0000"/>
                </a:solidFill>
              </a:rPr>
              <a:t>6</a:t>
            </a:r>
            <a:r>
              <a:rPr b="0" i="0" lang="en-US" sz="32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Room 1204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Tel. # 714-480-4800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</a:pPr>
            <a:r>
              <a:rPr b="0" i="0" lang="en-US" sz="32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mario.cervantes@sausd.us</a:t>
            </a:r>
            <a:endParaRPr/>
          </a:p>
          <a:p>
            <a:pPr indent="-1397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107" name="Google Shape;107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9500" y="1905000"/>
            <a:ext cx="2679700" cy="365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52400"/>
            <a:ext cx="8763000" cy="670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685800" y="609600"/>
            <a:ext cx="7772400" cy="142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400">
                <a:solidFill>
                  <a:schemeClr val="dk1"/>
                </a:solidFill>
              </a:rPr>
              <a:t>Ancient Civilizations</a:t>
            </a:r>
            <a:endParaRPr sz="34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300">
                <a:solidFill>
                  <a:srgbClr val="FF0000"/>
                </a:solidFill>
                <a:highlight>
                  <a:srgbClr val="F8F9FA"/>
                </a:highlight>
                <a:latin typeface="Roboto"/>
                <a:ea typeface="Roboto"/>
                <a:cs typeface="Roboto"/>
                <a:sym typeface="Roboto"/>
              </a:rPr>
              <a:t>Civilizaciones Antiguas</a:t>
            </a:r>
            <a:endParaRPr sz="3100">
              <a:solidFill>
                <a:srgbClr val="FF0000"/>
              </a:solidFill>
            </a:endParaRPr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762000" y="2362200"/>
            <a:ext cx="3886200" cy="440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Early Man</a:t>
            </a:r>
            <a:r>
              <a:rPr b="0" i="0" lang="en-US" sz="28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. </a:t>
            </a:r>
            <a:r>
              <a:rPr lang="en-US" sz="2800">
                <a:solidFill>
                  <a:srgbClr val="FF0000"/>
                </a:solidFill>
              </a:rPr>
              <a:t>Hombre Prehistorico.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Mesopotamia</a:t>
            </a:r>
            <a:r>
              <a:rPr b="0" i="0" lang="en-US" sz="28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.</a:t>
            </a:r>
            <a:r>
              <a:rPr b="0" i="0" lang="en-US" sz="28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r>
              <a:rPr lang="en-US" sz="2800">
                <a:solidFill>
                  <a:srgbClr val="FF0000"/>
                </a:solidFill>
              </a:rPr>
              <a:t>Mesopotamia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Egypt</a:t>
            </a:r>
            <a:r>
              <a:rPr b="0" i="0" lang="en-US" sz="28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. </a:t>
            </a:r>
            <a:r>
              <a:rPr lang="en-US" sz="2800">
                <a:solidFill>
                  <a:srgbClr val="FF0000"/>
                </a:solidFill>
              </a:rPr>
              <a:t>Egipto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India</a:t>
            </a:r>
            <a:r>
              <a:rPr b="0" i="0" lang="en-US" sz="28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. </a:t>
            </a:r>
            <a:r>
              <a:rPr lang="en-US" sz="2800">
                <a:solidFill>
                  <a:srgbClr val="FF0000"/>
                </a:solidFill>
              </a:rPr>
              <a:t>La India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China</a:t>
            </a:r>
            <a:r>
              <a:rPr b="0" i="0" lang="en-US" sz="28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. </a:t>
            </a:r>
            <a:r>
              <a:rPr lang="en-US" sz="2800">
                <a:solidFill>
                  <a:srgbClr val="FF0000"/>
                </a:solidFill>
              </a:rPr>
              <a:t>China</a:t>
            </a:r>
            <a:endParaRPr sz="2800">
              <a:solidFill>
                <a:srgbClr val="FF0000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Greece. </a:t>
            </a:r>
            <a:r>
              <a:rPr lang="en-US" sz="2800">
                <a:solidFill>
                  <a:srgbClr val="FF0000"/>
                </a:solidFill>
              </a:rPr>
              <a:t>Grecia</a:t>
            </a:r>
            <a:endParaRPr sz="2800">
              <a:solidFill>
                <a:srgbClr val="FF0000"/>
              </a:solidFill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en-US" sz="2800"/>
              <a:t>Rome. </a:t>
            </a:r>
            <a:r>
              <a:rPr lang="en-US" sz="2800">
                <a:solidFill>
                  <a:srgbClr val="FF0000"/>
                </a:solidFill>
              </a:rPr>
              <a:t>Roma</a:t>
            </a:r>
            <a:endParaRPr sz="2800">
              <a:solidFill>
                <a:srgbClr val="FF0000"/>
              </a:solidFill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r>
              <a:t/>
            </a:r>
            <a:endParaRPr b="0" i="0" sz="2400" u="none">
              <a:solidFill>
                <a:srgbClr val="FF0000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119" name="Google Shape;119;p18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48200" y="2141537"/>
            <a:ext cx="3810000" cy="379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8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title"/>
          </p:nvPr>
        </p:nvSpPr>
        <p:spPr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"/>
              <a:buNone/>
            </a:pPr>
            <a:r>
              <a:rPr b="0" i="0" lang="en-US" sz="4000" u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  <a:t>Calificaciones</a:t>
            </a:r>
            <a:br>
              <a:rPr b="0" i="0" lang="en-US" sz="4000" u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b="0" i="0" lang="en-US" sz="4000" u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Grades</a:t>
            </a:r>
            <a:endParaRPr/>
          </a:p>
        </p:txBody>
      </p:sp>
      <p:sp>
        <p:nvSpPr>
          <p:cNvPr id="125" name="Google Shape;125;p19"/>
          <p:cNvSpPr txBox="1"/>
          <p:nvPr>
            <p:ph idx="4294967295" type="body"/>
          </p:nvPr>
        </p:nvSpPr>
        <p:spPr>
          <a:xfrm>
            <a:off x="685800" y="1676400"/>
            <a:ext cx="43434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60% Trabajo de Clase. (</a:t>
            </a:r>
            <a:r>
              <a:rPr b="0" i="0" lang="en-US" sz="2800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Classwork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10% Tarea. (</a:t>
            </a:r>
            <a:r>
              <a:rPr b="0" i="0" lang="en-US" sz="2800" u="none" cap="none" strike="noStrik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Homework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30% Examenes y Proyectos.(</a:t>
            </a:r>
            <a:r>
              <a:rPr b="0" i="0" lang="en-US" sz="2800" u="none" cap="none" strike="noStrike">
                <a:solidFill>
                  <a:schemeClr val="dk1"/>
                </a:solidFill>
                <a:highlight>
                  <a:srgbClr val="FF0000"/>
                </a:highlight>
                <a:latin typeface="Times"/>
                <a:ea typeface="Times"/>
                <a:cs typeface="Times"/>
                <a:sym typeface="Times"/>
              </a:rPr>
              <a:t>Test &amp; Projects</a:t>
            </a:r>
            <a:r>
              <a:rPr b="0" i="0" lang="en-US" sz="28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)</a:t>
            </a:r>
            <a:endParaRPr/>
          </a:p>
        </p:txBody>
      </p:sp>
      <p:pic>
        <p:nvPicPr>
          <p:cNvPr id="126" name="Google Shape;12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21325" y="1933575"/>
            <a:ext cx="3470275" cy="3933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imes"/>
              <a:buNone/>
            </a:pPr>
            <a:r>
              <a:rPr b="0" i="0" lang="en-US" sz="4000" u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  <a:t>Libro del Salon</a:t>
            </a:r>
            <a:br>
              <a:rPr b="0" i="0" lang="en-US" sz="4000" u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</a:br>
            <a:r>
              <a:rPr b="0" i="0" lang="en-US" sz="4000" u="none">
                <a:solidFill>
                  <a:srgbClr val="FF0000"/>
                </a:solidFill>
                <a:latin typeface="Times"/>
                <a:ea typeface="Times"/>
                <a:cs typeface="Times"/>
                <a:sym typeface="Times"/>
              </a:rPr>
              <a:t>Textbook</a:t>
            </a:r>
            <a:endParaRPr/>
          </a:p>
        </p:txBody>
      </p:sp>
      <p:sp>
        <p:nvSpPr>
          <p:cNvPr id="132" name="Google Shape;132;p20"/>
          <p:cNvSpPr txBox="1"/>
          <p:nvPr>
            <p:ph idx="1" type="body"/>
          </p:nvPr>
        </p:nvSpPr>
        <p:spPr>
          <a:xfrm>
            <a:off x="304800" y="2438400"/>
            <a:ext cx="44196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lang="en-US" sz="2800"/>
              <a:t>“Ancient Civilizations”</a:t>
            </a:r>
            <a:endParaRPr sz="2800"/>
          </a:p>
          <a:p>
            <a:pPr indent="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World History and Geography</a:t>
            </a:r>
            <a:r>
              <a:rPr b="0" i="0" lang="en-US" sz="28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</a:pPr>
            <a:r>
              <a:rPr b="0" i="0" lang="en-US" sz="2800" u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Chrome book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pic>
        <p:nvPicPr>
          <p:cNvPr id="133" name="Google Shape;133;p20"/>
          <p:cNvPicPr preferRelativeResize="0"/>
          <p:nvPr>
            <p:ph idx="2" type="clipArt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48200" y="2376487"/>
            <a:ext cx="3810000" cy="332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